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9" r:id="rId3"/>
    <p:sldId id="262" r:id="rId4"/>
    <p:sldId id="261" r:id="rId5"/>
    <p:sldId id="264" r:id="rId6"/>
    <p:sldId id="272" r:id="rId7"/>
    <p:sldId id="273" r:id="rId8"/>
    <p:sldId id="274" r:id="rId9"/>
    <p:sldId id="277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embeddedFontLst>
    <p:embeddedFont>
      <p:font typeface="Noto Sans KR ExtraBold" panose="020B0200000000000000" pitchFamily="50" charset="-127"/>
      <p:bold r:id="rId19"/>
    </p:embeddedFont>
    <p:embeddedFont>
      <p:font typeface="Noto Sans KR SemiBold" panose="020B0200000000000000" pitchFamily="50" charset="-127"/>
      <p:bold r:id="rId20"/>
    </p:embeddedFont>
    <p:embeddedFont>
      <p:font typeface="Pretendard Medium" panose="02000603000000020004" pitchFamily="50" charset="-127"/>
      <p:regular r:id="rId21"/>
    </p:embeddedFont>
    <p:embeddedFont>
      <p:font typeface="Pretendard SemiBold" panose="02000703000000020004" pitchFamily="50" charset="-127"/>
      <p:bold r:id="rId22"/>
    </p:embeddedFont>
    <p:embeddedFont>
      <p:font typeface="Pretendard Variable" panose="02000003000000020004" pitchFamily="2" charset="-127"/>
      <p:regular r:id="rId23"/>
      <p:bold r:id="rId24"/>
    </p:embeddedFont>
    <p:embeddedFont>
      <p:font typeface="Pretendard Variable ExtraBold" panose="02000003000000020004" pitchFamily="2" charset="-127"/>
      <p:bold r:id="rId25"/>
    </p:embeddedFont>
    <p:embeddedFont>
      <p:font typeface="Pretendard Variable Medium" panose="02000003000000020004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에스코어 드림 2 ExtraLight" panose="020B0203030302020204" pitchFamily="34" charset="-127"/>
      <p:regular r:id="rId29"/>
    </p:embeddedFont>
    <p:embeddedFont>
      <p:font typeface="에스코어 드림 4 Regular" panose="020B0503030302020204" pitchFamily="34" charset="-127"/>
      <p:regular r:id="rId30"/>
    </p:embeddedFont>
    <p:embeddedFont>
      <p:font typeface="에스코어 드림 6 Bold" panose="020B0703030302020204" pitchFamily="34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6B"/>
    <a:srgbClr val="004B3E"/>
    <a:srgbClr val="F4B400"/>
    <a:srgbClr val="91CCA4"/>
    <a:srgbClr val="6A0DAD"/>
    <a:srgbClr val="7F7B7B"/>
    <a:srgbClr val="0BAB8B"/>
    <a:srgbClr val="F0F0F0"/>
    <a:srgbClr val="3F8F7F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7402" autoAdjust="0"/>
  </p:normalViewPr>
  <p:slideViewPr>
    <p:cSldViewPr snapToGrid="0">
      <p:cViewPr varScale="1">
        <p:scale>
          <a:sx n="152" d="100"/>
          <a:sy n="152" d="100"/>
        </p:scale>
        <p:origin x="1290" y="120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1152040980#gid=11520409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-1" y="6644746"/>
            <a:ext cx="861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2025.04.18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241345" y="1373618"/>
            <a:ext cx="559319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3937050" y="2573947"/>
            <a:ext cx="42017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235 </a:t>
            </a:r>
            <a:r>
              <a:rPr lang="ko-KR" altLang="en-US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스테이지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31350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86539"/>
            <a:ext cx="4916731" cy="1979973"/>
            <a:chOff x="74683" y="1640395"/>
            <a:chExt cx="4916731" cy="1979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6407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43369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046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29357"/>
              <a:ext cx="4916731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 아이템으로만 파괴 시 가중치를 높게 부여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장애물을 완전히 파괴하기 위한 횟수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환경요소 존재 유무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295313" cy="1609426"/>
            <a:chOff x="86289" y="1640395"/>
            <a:chExt cx="6295313" cy="16094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0762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788156"/>
              <a:ext cx="629531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환경요소가 있을 경우 파괴가 어려워 짐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배치에 가중치를 부여하여 값을 계산한 총합을 통해 난이도 분석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046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30627"/>
              <a:ext cx="38395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파괴가 가능한 장애물 배치 위치를 통한 난이도 분석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0.1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0.2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0.3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0.4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0.5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910155"/>
            <a:ext cx="5243743" cy="1419959"/>
            <a:chOff x="74683" y="1640395"/>
            <a:chExt cx="5243743" cy="141995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046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29357"/>
              <a:ext cx="524374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0.05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9E3317-B9EC-D835-0402-D760AD8CF3C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2" y="95249"/>
            <a:ext cx="30353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599822"/>
            <a:chOff x="86289" y="1640395"/>
            <a:chExt cx="4381328" cy="15998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191430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2800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689671"/>
              <a:ext cx="26324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63218"/>
              <a:ext cx="25298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310424"/>
            <a:ext cx="4120039" cy="1412321"/>
            <a:chOff x="86289" y="1640395"/>
            <a:chExt cx="4120039" cy="14123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2517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010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775717"/>
              <a:ext cx="124745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- 20.5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장애물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71041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잡기돌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398413" cy="876505"/>
            <a:chOff x="63077" y="2062210"/>
            <a:chExt cx="2398413" cy="8765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78446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장애물 여부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61716"/>
              <a:ext cx="23984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5F903-C503-97AA-0314-FBD73A8691C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96545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6F4203-70E8-EA4B-9C4A-6BC08EA0C20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34798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86539"/>
            <a:ext cx="6508897" cy="1979973"/>
            <a:chOff x="74683" y="1640395"/>
            <a:chExt cx="6508897" cy="1979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6407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43369"/>
              <a:ext cx="64972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총합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046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29357"/>
              <a:ext cx="508664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조건이 존재 시 가중치를 높게 부여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목표물을 완전히 파괴하기 위한 횟수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환경요소 존재 유무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295313" cy="1609426"/>
            <a:chOff x="86289" y="1640395"/>
            <a:chExt cx="6295313" cy="16094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0762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788156"/>
              <a:ext cx="629531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방해요소가 있을 경우 파괴가 어려워 짐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배치에 가중치를 부여하여 값을 계산한 총합을 통해 난이도 분석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046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30627"/>
              <a:ext cx="34034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클리어 목표의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0.2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0.3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0.4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0.5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910155"/>
            <a:ext cx="6383479" cy="1787402"/>
            <a:chOff x="74683" y="1640395"/>
            <a:chExt cx="6383479" cy="17874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046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27468"/>
              <a:ext cx="6383479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0.05</a:t>
              </a: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D2A19-609A-7660-C096-0C88AF42959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34617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701381" cy="876505"/>
            <a:chOff x="63077" y="2062210"/>
            <a:chExt cx="2701381" cy="8765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0874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61716"/>
              <a:ext cx="27013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789758"/>
            <a:chOff x="86289" y="1640395"/>
            <a:chExt cx="6203942" cy="17897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2685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046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28006"/>
              <a:ext cx="295946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– 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689671"/>
              <a:ext cx="32383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684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10424"/>
            <a:ext cx="5915402" cy="1412321"/>
            <a:chOff x="86289" y="1640395"/>
            <a:chExt cx="5915402" cy="14123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25171"/>
              <a:ext cx="591540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010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775717"/>
              <a:ext cx="124585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- 47.5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클리어 목표 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및 장애물 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C0FAA9-A149-1FEF-0D24-E4ABA1DB84B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3048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비교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566592-CA6E-796A-2A18-A1FF31DD2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91989"/>
              </p:ext>
            </p:extLst>
          </p:nvPr>
        </p:nvGraphicFramePr>
        <p:xfrm>
          <a:off x="410495" y="1262686"/>
          <a:ext cx="11476704" cy="156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53">
                  <a:extLst>
                    <a:ext uri="{9D8B030D-6E8A-4147-A177-3AD203B41FA5}">
                      <a16:colId xmlns:a16="http://schemas.microsoft.com/office/drawing/2014/main" val="2356494975"/>
                    </a:ext>
                  </a:extLst>
                </a:gridCol>
                <a:gridCol w="810093">
                  <a:extLst>
                    <a:ext uri="{9D8B030D-6E8A-4147-A177-3AD203B41FA5}">
                      <a16:colId xmlns:a16="http://schemas.microsoft.com/office/drawing/2014/main" val="736868951"/>
                    </a:ext>
                  </a:extLst>
                </a:gridCol>
                <a:gridCol w="1334273">
                  <a:extLst>
                    <a:ext uri="{9D8B030D-6E8A-4147-A177-3AD203B41FA5}">
                      <a16:colId xmlns:a16="http://schemas.microsoft.com/office/drawing/2014/main" val="4206500000"/>
                    </a:ext>
                  </a:extLst>
                </a:gridCol>
                <a:gridCol w="755635">
                  <a:extLst>
                    <a:ext uri="{9D8B030D-6E8A-4147-A177-3AD203B41FA5}">
                      <a16:colId xmlns:a16="http://schemas.microsoft.com/office/drawing/2014/main" val="3359425872"/>
                    </a:ext>
                  </a:extLst>
                </a:gridCol>
                <a:gridCol w="1027935">
                  <a:extLst>
                    <a:ext uri="{9D8B030D-6E8A-4147-A177-3AD203B41FA5}">
                      <a16:colId xmlns:a16="http://schemas.microsoft.com/office/drawing/2014/main" val="3092876694"/>
                    </a:ext>
                  </a:extLst>
                </a:gridCol>
                <a:gridCol w="1007512">
                  <a:extLst>
                    <a:ext uri="{9D8B030D-6E8A-4147-A177-3AD203B41FA5}">
                      <a16:colId xmlns:a16="http://schemas.microsoft.com/office/drawing/2014/main" val="2531787174"/>
                    </a:ext>
                  </a:extLst>
                </a:gridCol>
                <a:gridCol w="1130047">
                  <a:extLst>
                    <a:ext uri="{9D8B030D-6E8A-4147-A177-3AD203B41FA5}">
                      <a16:colId xmlns:a16="http://schemas.microsoft.com/office/drawing/2014/main" val="3705406632"/>
                    </a:ext>
                  </a:extLst>
                </a:gridCol>
                <a:gridCol w="1109625">
                  <a:extLst>
                    <a:ext uri="{9D8B030D-6E8A-4147-A177-3AD203B41FA5}">
                      <a16:colId xmlns:a16="http://schemas.microsoft.com/office/drawing/2014/main" val="3285791639"/>
                    </a:ext>
                  </a:extLst>
                </a:gridCol>
                <a:gridCol w="966668">
                  <a:extLst>
                    <a:ext uri="{9D8B030D-6E8A-4147-A177-3AD203B41FA5}">
                      <a16:colId xmlns:a16="http://schemas.microsoft.com/office/drawing/2014/main" val="550038472"/>
                    </a:ext>
                  </a:extLst>
                </a:gridCol>
                <a:gridCol w="1422539">
                  <a:extLst>
                    <a:ext uri="{9D8B030D-6E8A-4147-A177-3AD203B41FA5}">
                      <a16:colId xmlns:a16="http://schemas.microsoft.com/office/drawing/2014/main" val="504821030"/>
                    </a:ext>
                  </a:extLst>
                </a:gridCol>
                <a:gridCol w="1089424">
                  <a:extLst>
                    <a:ext uri="{9D8B030D-6E8A-4147-A177-3AD203B41FA5}">
                      <a16:colId xmlns:a16="http://schemas.microsoft.com/office/drawing/2014/main" val="3733219407"/>
                    </a:ext>
                  </a:extLst>
                </a:gridCol>
              </a:tblGrid>
              <a:tr h="34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일반블록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환경요소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배치 </a:t>
                      </a:r>
                      <a:endParaRPr lang="en-US" altLang="ko-KR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 배치 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232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40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10.8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52.25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233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7.7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21.65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706691"/>
                  </a:ext>
                </a:extLst>
              </a:tr>
              <a:tr h="305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235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41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56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20.5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47.5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485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812805-24FE-202C-0896-6DAB7E4CF5D7}"/>
              </a:ext>
            </a:extLst>
          </p:cNvPr>
          <p:cNvSpPr txBox="1"/>
          <p:nvPr/>
        </p:nvSpPr>
        <p:spPr>
          <a:xfrm>
            <a:off x="343669" y="925237"/>
            <a:ext cx="172034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스테이지 비교 내용</a:t>
            </a:r>
            <a:endParaRPr lang="en-US" altLang="ko-KR" sz="140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32F571-EDFC-ACC9-6C6F-73381A866429}"/>
              </a:ext>
            </a:extLst>
          </p:cNvPr>
          <p:cNvGrpSpPr/>
          <p:nvPr/>
        </p:nvGrpSpPr>
        <p:grpSpPr>
          <a:xfrm>
            <a:off x="72421" y="3031737"/>
            <a:ext cx="5293437" cy="2708435"/>
            <a:chOff x="63077" y="2062210"/>
            <a:chExt cx="5293437" cy="270843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0FB75F-3930-90B0-95FA-8D3A8C089832}"/>
                </a:ext>
              </a:extLst>
            </p:cNvPr>
            <p:cNvSpPr txBox="1"/>
            <p:nvPr/>
          </p:nvSpPr>
          <p:spPr>
            <a:xfrm>
              <a:off x="334325" y="2062210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비교 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14B16D-5834-9C77-2BCC-AA0156595103}"/>
                </a:ext>
              </a:extLst>
            </p:cNvPr>
            <p:cNvSpPr txBox="1"/>
            <p:nvPr/>
          </p:nvSpPr>
          <p:spPr>
            <a:xfrm>
              <a:off x="63077" y="2369987"/>
              <a:ext cx="19543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요소 정보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80FC7A-C663-3CDB-A4DE-6EF6CE0640A2}"/>
                </a:ext>
              </a:extLst>
            </p:cNvPr>
            <p:cNvSpPr txBox="1"/>
            <p:nvPr/>
          </p:nvSpPr>
          <p:spPr>
            <a:xfrm>
              <a:off x="63077" y="2646986"/>
              <a:ext cx="377859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석판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동물 석판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954EA7-49F1-8887-D810-85B568E597DD}"/>
                </a:ext>
              </a:extLst>
            </p:cNvPr>
            <p:cNvSpPr txBox="1"/>
            <p:nvPr/>
          </p:nvSpPr>
          <p:spPr>
            <a:xfrm>
              <a:off x="63077" y="3293317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정보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1CF62-8613-C3A8-C286-A0FDDF929507}"/>
                </a:ext>
              </a:extLst>
            </p:cNvPr>
            <p:cNvSpPr txBox="1"/>
            <p:nvPr/>
          </p:nvSpPr>
          <p:spPr>
            <a:xfrm>
              <a:off x="63077" y="3570316"/>
              <a:ext cx="529343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C13129-F9D9-6AE1-AAE4-521BDDAE96AF}"/>
                </a:ext>
              </a:extLst>
            </p:cNvPr>
            <p:cNvSpPr txBox="1"/>
            <p:nvPr/>
          </p:nvSpPr>
          <p:spPr>
            <a:xfrm>
              <a:off x="63077" y="4216647"/>
              <a:ext cx="153599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정보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C41623-F160-17B5-B6AD-B5E101534B49}"/>
                </a:ext>
              </a:extLst>
            </p:cNvPr>
            <p:cNvSpPr txBox="1"/>
            <p:nvPr/>
          </p:nvSpPr>
          <p:spPr>
            <a:xfrm>
              <a:off x="63077" y="4493646"/>
              <a:ext cx="248337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08C0E4-7D4A-3058-AA46-515ED658912E}"/>
              </a:ext>
            </a:extLst>
          </p:cNvPr>
          <p:cNvGrpSpPr/>
          <p:nvPr/>
        </p:nvGrpSpPr>
        <p:grpSpPr>
          <a:xfrm>
            <a:off x="5642641" y="3031737"/>
            <a:ext cx="6149440" cy="3077767"/>
            <a:chOff x="63077" y="2062210"/>
            <a:chExt cx="6149440" cy="30777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E4789B-C141-6E73-F1F3-F2D02B7BED43}"/>
                </a:ext>
              </a:extLst>
            </p:cNvPr>
            <p:cNvSpPr txBox="1"/>
            <p:nvPr/>
          </p:nvSpPr>
          <p:spPr>
            <a:xfrm>
              <a:off x="334325" y="2062210"/>
              <a:ext cx="105349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비교 결과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7F9CAD-0703-82BA-A14B-002EE4025CDA}"/>
                </a:ext>
              </a:extLst>
            </p:cNvPr>
            <p:cNvSpPr txBox="1"/>
            <p:nvPr/>
          </p:nvSpPr>
          <p:spPr>
            <a:xfrm>
              <a:off x="63077" y="2369987"/>
              <a:ext cx="165141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정보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18E198-6916-E4EC-C6CB-067E3AA5C029}"/>
                </a:ext>
              </a:extLst>
            </p:cNvPr>
            <p:cNvSpPr txBox="1"/>
            <p:nvPr/>
          </p:nvSpPr>
          <p:spPr>
            <a:xfrm>
              <a:off x="63077" y="2646986"/>
              <a:ext cx="614302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목표는 동일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하지만 요소의 다양성으로는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배치 난이도는 스테이지 중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등과 목표 값의 비교 시 석판 파괴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단계가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16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차이 발생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이는 난이도 상승으로 이어짐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E64DFC-64CA-6CA4-5896-C8D5B7B1B547}"/>
                </a:ext>
              </a:extLst>
            </p:cNvPr>
            <p:cNvSpPr txBox="1"/>
            <p:nvPr/>
          </p:nvSpPr>
          <p:spPr>
            <a:xfrm>
              <a:off x="63077" y="3293317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정보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4DD88-E99D-BBD1-2B8B-C339B924EA4A}"/>
                </a:ext>
              </a:extLst>
            </p:cNvPr>
            <p:cNvSpPr txBox="1"/>
            <p:nvPr/>
          </p:nvSpPr>
          <p:spPr>
            <a:xfrm>
              <a:off x="63077" y="3570316"/>
              <a:ext cx="4201791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다양성은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배치 난이도 또한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20.5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점으로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기존 스테이지 보다 다양한 장애물을 더 어렵게 배치하였음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F6F7FA-EF39-CB29-8024-1D40AC9E9972}"/>
                </a:ext>
              </a:extLst>
            </p:cNvPr>
            <p:cNvSpPr txBox="1"/>
            <p:nvPr/>
          </p:nvSpPr>
          <p:spPr>
            <a:xfrm>
              <a:off x="63077" y="4216647"/>
              <a:ext cx="92845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결론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54E0E9-2D2C-BEF8-17C2-5FC5C0F22A1F}"/>
                </a:ext>
              </a:extLst>
            </p:cNvPr>
            <p:cNvSpPr txBox="1"/>
            <p:nvPr/>
          </p:nvSpPr>
          <p:spPr>
            <a:xfrm>
              <a:off x="63077" y="4493646"/>
              <a:ext cx="614944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- 235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스테이지보다 더 다양한 장애물과 클리어 목표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점수 합은 각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63.05 / 29.35 / 68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가장 어려움이 확인 가능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- 235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다른 스테이지에 비해 어려운 난이도인 것을 확인 가능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D0B134-C3BD-017F-6B22-3A8AD14A85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7293-4569-8AA7-839A-8FD94C84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CB05A8-1C61-858B-7F21-29690032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695668" y="4004516"/>
            <a:ext cx="6684552" cy="285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4EC9E-C0EF-9CBF-8DAD-D0FD54AB2D5A}"/>
              </a:ext>
            </a:extLst>
          </p:cNvPr>
          <p:cNvSpPr txBox="1"/>
          <p:nvPr/>
        </p:nvSpPr>
        <p:spPr>
          <a:xfrm>
            <a:off x="3089862" y="2019949"/>
            <a:ext cx="5896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THANK YOU!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3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614902-1ECA-5426-6765-0F93749B46B4}"/>
              </a:ext>
            </a:extLst>
          </p:cNvPr>
          <p:cNvGrpSpPr/>
          <p:nvPr/>
        </p:nvGrpSpPr>
        <p:grpSpPr>
          <a:xfrm>
            <a:off x="1873552" y="2277887"/>
            <a:ext cx="9099248" cy="2302226"/>
            <a:chOff x="1873552" y="2277887"/>
            <a:chExt cx="9099248" cy="23022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73552" y="2277887"/>
              <a:ext cx="2699417" cy="1332730"/>
              <a:chOff x="1826863" y="2553265"/>
              <a:chExt cx="2699417" cy="13327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68212" y="2277887"/>
              <a:ext cx="2699417" cy="2302226"/>
              <a:chOff x="4477293" y="2553265"/>
              <a:chExt cx="2699417" cy="2302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4810669" y="3183302"/>
                <a:ext cx="1741201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이동횟수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일반블록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환경요소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47729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62872" y="2277887"/>
              <a:ext cx="3109928" cy="1655895"/>
              <a:chOff x="7816183" y="2553265"/>
              <a:chExt cx="3109928" cy="16558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2776552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 배치 난이도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 배치 난이도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비교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962642" cy="58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9240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62675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Treenod(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2E0736-E8CE-12E0-1A94-48273896BD0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8669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89794E08-643F-5C4B-4409-8769004686B3}"/>
              </a:ext>
            </a:extLst>
          </p:cNvPr>
          <p:cNvSpPr txBox="1"/>
          <p:nvPr/>
        </p:nvSpPr>
        <p:spPr>
          <a:xfrm>
            <a:off x="4766655" y="3493178"/>
            <a:ext cx="2658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1~235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 데이터를 이용한 분석 차트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6563A26-E3CE-BF8B-78E2-77C050F8E8D2}"/>
              </a:ext>
            </a:extLst>
          </p:cNvPr>
          <p:cNvGrpSpPr/>
          <p:nvPr/>
        </p:nvGrpSpPr>
        <p:grpSpPr>
          <a:xfrm>
            <a:off x="1079852" y="3832916"/>
            <a:ext cx="4628348" cy="2599120"/>
            <a:chOff x="1083503" y="3832916"/>
            <a:chExt cx="4628348" cy="259912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0286824-3AF2-E685-324A-AD9AE1E0546B}"/>
                </a:ext>
              </a:extLst>
            </p:cNvPr>
            <p:cNvGrpSpPr/>
            <p:nvPr/>
          </p:nvGrpSpPr>
          <p:grpSpPr>
            <a:xfrm>
              <a:off x="1083503" y="5775510"/>
              <a:ext cx="4628348" cy="656526"/>
              <a:chOff x="1083503" y="5775510"/>
              <a:chExt cx="4628348" cy="65652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23A45A-C269-5A5E-9EC2-43EAAB3775B1}"/>
                  </a:ext>
                </a:extLst>
              </p:cNvPr>
              <p:cNvSpPr txBox="1"/>
              <p:nvPr/>
            </p:nvSpPr>
            <p:spPr>
              <a:xfrm>
                <a:off x="1083503" y="5775510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목적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9D35E-CCBC-4F5A-5D26-7ABDA10A777B}"/>
                  </a:ext>
                </a:extLst>
              </p:cNvPr>
              <p:cNvSpPr txBox="1"/>
              <p:nvPr/>
            </p:nvSpPr>
            <p:spPr>
              <a:xfrm>
                <a:off x="1143697" y="6155037"/>
                <a:ext cx="450796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 절차에 따라 논리적으로 다른 스테이지보다 어렵게 느껴진 이유 찾기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8AA0DD-0A83-6836-C4EF-2A4215142CAA}"/>
                </a:ext>
              </a:extLst>
            </p:cNvPr>
            <p:cNvGrpSpPr/>
            <p:nvPr/>
          </p:nvGrpSpPr>
          <p:grpSpPr>
            <a:xfrm>
              <a:off x="1083503" y="4619547"/>
              <a:ext cx="4628348" cy="1025858"/>
              <a:chOff x="1083503" y="4711909"/>
              <a:chExt cx="4628348" cy="1025858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292736-F276-61C0-6171-0C9C6E58E395}"/>
                  </a:ext>
                </a:extLst>
              </p:cNvPr>
              <p:cNvSpPr txBox="1"/>
              <p:nvPr/>
            </p:nvSpPr>
            <p:spPr>
              <a:xfrm>
                <a:off x="1083503" y="4711909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계기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9D3AA-5441-1904-9C71-B008513FAFB9}"/>
                  </a:ext>
                </a:extLst>
              </p:cNvPr>
              <p:cNvSpPr txBox="1"/>
              <p:nvPr/>
            </p:nvSpPr>
            <p:spPr>
              <a:xfrm>
                <a:off x="1162128" y="5091436"/>
                <a:ext cx="4471096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앞선 </a:t>
                </a:r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스테이지는 쉽게 클리어가 되었음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방해요소들의 배치와 종류가 앞선 스테이지보다 훨씬 많고 복잡하게 느낌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해당</a:t>
                </a:r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스테이지를 거의 </a:t>
                </a:r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90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판 가까이 진행했는데 클리어가 어려웠음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FB372EA-4F4E-5B0D-72B3-C34515F9A649}"/>
                </a:ext>
              </a:extLst>
            </p:cNvPr>
            <p:cNvGrpSpPr/>
            <p:nvPr/>
          </p:nvGrpSpPr>
          <p:grpSpPr>
            <a:xfrm>
              <a:off x="1083503" y="3832916"/>
              <a:ext cx="4628348" cy="656526"/>
              <a:chOff x="1083503" y="3832916"/>
              <a:chExt cx="4628348" cy="65652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8FE0A6-2541-A388-B545-644DE1889461}"/>
                  </a:ext>
                </a:extLst>
              </p:cNvPr>
              <p:cNvSpPr txBox="1"/>
              <p:nvPr/>
            </p:nvSpPr>
            <p:spPr>
              <a:xfrm>
                <a:off x="1083503" y="3832916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스테이지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C0A9F7-B39F-FFDC-4F0A-6AD9E6E9969F}"/>
                  </a:ext>
                </a:extLst>
              </p:cNvPr>
              <p:cNvSpPr txBox="1"/>
              <p:nvPr/>
            </p:nvSpPr>
            <p:spPr>
              <a:xfrm>
                <a:off x="2864519" y="4212443"/>
                <a:ext cx="106631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 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2C33F5-AAA6-7393-BE9F-455ADADE1B78}"/>
              </a:ext>
            </a:extLst>
          </p:cNvPr>
          <p:cNvGrpSpPr/>
          <p:nvPr/>
        </p:nvGrpSpPr>
        <p:grpSpPr>
          <a:xfrm>
            <a:off x="6518988" y="3832916"/>
            <a:ext cx="4628348" cy="2620540"/>
            <a:chOff x="6522639" y="3832916"/>
            <a:chExt cx="4628348" cy="262054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9157DA-A0EE-84E3-6713-3FE498F8475A}"/>
                </a:ext>
              </a:extLst>
            </p:cNvPr>
            <p:cNvSpPr txBox="1"/>
            <p:nvPr/>
          </p:nvSpPr>
          <p:spPr>
            <a:xfrm>
              <a:off x="6522639" y="3832916"/>
              <a:ext cx="4628348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절차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C830A77-176A-1DDE-16DE-B30080D7CCA5}"/>
                </a:ext>
              </a:extLst>
            </p:cNvPr>
            <p:cNvGrpSpPr/>
            <p:nvPr/>
          </p:nvGrpSpPr>
          <p:grpSpPr>
            <a:xfrm>
              <a:off x="7173900" y="4212443"/>
              <a:ext cx="3549632" cy="2241013"/>
              <a:chOff x="7173900" y="4212443"/>
              <a:chExt cx="3549632" cy="22410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D9D15A-EFC5-A195-D021-1E14B05389A7}"/>
                  </a:ext>
                </a:extLst>
              </p:cNvPr>
              <p:cNvSpPr txBox="1"/>
              <p:nvPr/>
            </p:nvSpPr>
            <p:spPr>
              <a:xfrm>
                <a:off x="7173900" y="4212443"/>
                <a:ext cx="34557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1. 1~235 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구성요소 데이터 테이블 만들기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0D2E6A-7677-FADB-5802-4CE9034CA747}"/>
                  </a:ext>
                </a:extLst>
              </p:cNvPr>
              <p:cNvSpPr txBox="1"/>
              <p:nvPr/>
            </p:nvSpPr>
            <p:spPr>
              <a:xfrm>
                <a:off x="7173904" y="4539779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테이블을 이용한 데이터 차트 생성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BA5E97-A0B3-689F-612F-795EF8EF4F69}"/>
                  </a:ext>
                </a:extLst>
              </p:cNvPr>
              <p:cNvSpPr txBox="1"/>
              <p:nvPr/>
            </p:nvSpPr>
            <p:spPr>
              <a:xfrm>
                <a:off x="7173904" y="4867115"/>
                <a:ext cx="340525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차트를 통해 레벨디자인 요소 </a:t>
                </a:r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가지 선택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22ED3A-CFD3-9FED-D96D-AD1AF760FF35}"/>
                  </a:ext>
                </a:extLst>
              </p:cNvPr>
              <p:cNvSpPr txBox="1"/>
              <p:nvPr/>
            </p:nvSpPr>
            <p:spPr>
              <a:xfrm>
                <a:off x="7173904" y="5194451"/>
                <a:ext cx="3549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4. 5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가지의 레벨디자인 요소의 난이도 조절 방식 분석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AB4868-09B6-A502-DD79-82BD63ADE549}"/>
                  </a:ext>
                </a:extLst>
              </p:cNvPr>
              <p:cNvSpPr txBox="1"/>
              <p:nvPr/>
            </p:nvSpPr>
            <p:spPr>
              <a:xfrm>
                <a:off x="7173904" y="5521787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장애물 배치 난이도 분석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EE491-C270-D388-A3D2-EE67335CDB95}"/>
                  </a:ext>
                </a:extLst>
              </p:cNvPr>
              <p:cNvSpPr txBox="1"/>
              <p:nvPr/>
            </p:nvSpPr>
            <p:spPr>
              <a:xfrm>
                <a:off x="7173904" y="5849123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클리어 목표 배치 난이도 분석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F35D55-20A7-15D2-0075-3737BED23154}"/>
                  </a:ext>
                </a:extLst>
              </p:cNvPr>
              <p:cNvSpPr txBox="1"/>
              <p:nvPr/>
            </p:nvSpPr>
            <p:spPr>
              <a:xfrm>
                <a:off x="7173904" y="6176457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7. 3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스테이지의 </a:t>
                </a:r>
                <a:r>
                  <a:rPr lang="en-US" altLang="ko-KR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5,6,7</a:t>
                </a:r>
                <a:r>
                  <a:rPr lang="ko-KR" altLang="en-US" sz="1200" dirty="0">
                    <a:solidFill>
                      <a:srgbClr val="7F7B7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번 항목 내용 비교</a:t>
                </a:r>
                <a:endPara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DE45F5-DE00-AA62-94E6-42F806CE6C2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hlinkClick r:id="rId3"/>
            <a:extLst>
              <a:ext uri="{FF2B5EF4-FFF2-40B4-BE49-F238E27FC236}">
                <a16:creationId xmlns:a16="http://schemas.microsoft.com/office/drawing/2014/main" id="{F13FC637-A2E8-C2E5-C63F-CB6661B67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55" y="615856"/>
            <a:ext cx="11267090" cy="28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2349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5117106" cy="960547"/>
            <a:chOff x="670560" y="1824834"/>
            <a:chExt cx="5117106" cy="9605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이동횟수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9050"/>
              <a:ext cx="511710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레벨이 진행 되며 증가 한 방해요소로 평균 이동횟수는 상승곡선을 이룸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구간 별 상승이 이뤄지는 구간마다 새로운 방해요소가 등장하며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유저의 적응을 돕는 점진적 레벨디자인인 이동횟수의 증가를 볼 수 있음 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794942"/>
            <a:ext cx="4431021" cy="777614"/>
            <a:chOff x="660832" y="3010102"/>
            <a:chExt cx="4431021" cy="7776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26051"/>
              <a:ext cx="443102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방해요소로 구성된 차후 스테이지의 이동횟수를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새로운 방해요소 등장에 대한 적응을 위한 이동횟수 증가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682558"/>
            <a:ext cx="5161991" cy="1699078"/>
            <a:chOff x="660832" y="3010102"/>
            <a:chExt cx="5161991" cy="169907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324185"/>
              <a:ext cx="5161991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유사한 스테이지에서의 횟수변화로 인한 난이도 상승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적은 횟수로 클리어 못 하면 인게임아이템을 사용하게 유도하는 맵 제작 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클리어를 위해 이동횟수를 어떻게 사용할지 고민하는 전략적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게임 요소 중 클리어를 위해 무엇을 우선시 할지 고민하는 재미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EA4262-253B-901F-D4A0-1760F5770FD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117989D-797E-C917-C789-483887449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405" y="2745335"/>
            <a:ext cx="5613512" cy="346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D0305DB4-BBB4-1508-E14B-1FF2825F9A2B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평균 이동횟수 증감 분석차트 </a:t>
            </a:r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&amp;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추세선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AABF98B-AAF7-FB2E-C0FF-5A6C770889A1}"/>
              </a:ext>
            </a:extLst>
          </p:cNvPr>
          <p:cNvGrpSpPr/>
          <p:nvPr/>
        </p:nvGrpSpPr>
        <p:grpSpPr>
          <a:xfrm>
            <a:off x="7170162" y="4085657"/>
            <a:ext cx="1828794" cy="882682"/>
            <a:chOff x="7170162" y="4096197"/>
            <a:chExt cx="1828794" cy="882682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B7EB3A06-4F1C-EEF0-6C6C-1AFBD9DE9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4559" y="4096197"/>
              <a:ext cx="0" cy="5830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1">
              <a:extLst>
                <a:ext uri="{FF2B5EF4-FFF2-40B4-BE49-F238E27FC236}">
                  <a16:creationId xmlns:a16="http://schemas.microsoft.com/office/drawing/2014/main" id="{22C83C52-8677-6F02-90BF-7FD7A69AA8C8}"/>
                </a:ext>
              </a:extLst>
            </p:cNvPr>
            <p:cNvSpPr txBox="1"/>
            <p:nvPr/>
          </p:nvSpPr>
          <p:spPr>
            <a:xfrm>
              <a:off x="7170162" y="4748047"/>
              <a:ext cx="182879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spc="-150" dirty="0">
                  <a:solidFill>
                    <a:srgbClr val="004B3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7</a:t>
              </a:r>
              <a:r>
                <a:rPr lang="ko-KR" altLang="en-US" sz="900" b="1" spc="-150" dirty="0">
                  <a:solidFill>
                    <a:srgbClr val="004B3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챕터에서 </a:t>
              </a:r>
              <a:r>
                <a:rPr lang="en-US" altLang="ko-KR" sz="900" b="1" spc="-150" dirty="0">
                  <a:solidFill>
                    <a:srgbClr val="004B3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‘</a:t>
              </a:r>
              <a:r>
                <a:rPr lang="ko-KR" altLang="en-US" sz="900" b="1" spc="-150" dirty="0">
                  <a:solidFill>
                    <a:srgbClr val="004B3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돌</a:t>
              </a:r>
              <a:r>
                <a:rPr lang="en-US" altLang="ko-KR" sz="900" b="1" spc="-150" dirty="0">
                  <a:solidFill>
                    <a:srgbClr val="004B3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’ </a:t>
              </a:r>
              <a:r>
                <a:rPr lang="ko-KR" altLang="en-US" sz="900" b="1" spc="-150" dirty="0">
                  <a:solidFill>
                    <a:srgbClr val="004B3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방해요소 첫 등장</a:t>
              </a:r>
              <a:endParaRPr lang="ko-KR" altLang="en-US" sz="1050" b="1" spc="-150" dirty="0">
                <a:solidFill>
                  <a:srgbClr val="004B3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2406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05B8D09D-CC43-4966-59DB-9AF6DC16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72" y="2731547"/>
            <a:ext cx="5618798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FE542106-7FC5-D7E8-F300-0EC73172235A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클리어 목표  합계 증감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4910319" cy="1143893"/>
            <a:chOff x="670560" y="1824834"/>
            <a:chExt cx="4910319" cy="114389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5311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7730"/>
              <a:ext cx="491031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차트에서 클리어 목표의 챕터별 합계는 스테이지가 진행될수록 높아짐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종류가 늘어나면 다양한 조합이 가능해지며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이는 챕터가 진행되며 복수의 목표를 가지는 스테이지가 늘어남을 의미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챕터를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개로 나눌 경우 구간별 합계 최소값이 커짐을 확인 가능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4753" y="2975586"/>
            <a:ext cx="3765774" cy="963582"/>
            <a:chOff x="654526" y="3010102"/>
            <a:chExt cx="3765774" cy="9635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54526" y="3327353"/>
              <a:ext cx="376577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등장의 조건을 걸어 점진적으로 등장하는 목표 배치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조합의 다양성을 늘리기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601059" y="4051018"/>
            <a:ext cx="4822154" cy="2067004"/>
            <a:chOff x="660832" y="3010102"/>
            <a:chExt cx="482215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482215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플레이 방식의 다양화를 통해 지속적 플레이 유도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또는 등장에 조건이 있는 목표를 통해 변수 창출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유료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FC49CC-BF5A-995D-EE6D-C9096FC8C99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3C7004-D46C-46CD-9CC1-3DB9075A6F2A}"/>
              </a:ext>
            </a:extLst>
          </p:cNvPr>
          <p:cNvCxnSpPr>
            <a:cxnSpLocks/>
          </p:cNvCxnSpPr>
          <p:nvPr/>
        </p:nvCxnSpPr>
        <p:spPr>
          <a:xfrm>
            <a:off x="7277363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505EEDD-4DAC-1EC4-25FC-D4DBC8DDF50C}"/>
              </a:ext>
            </a:extLst>
          </p:cNvPr>
          <p:cNvCxnSpPr>
            <a:cxnSpLocks/>
          </p:cNvCxnSpPr>
          <p:nvPr/>
        </p:nvCxnSpPr>
        <p:spPr>
          <a:xfrm>
            <a:off x="8551217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861143-5DBE-FAB1-D1EC-A918CF90837C}"/>
              </a:ext>
            </a:extLst>
          </p:cNvPr>
          <p:cNvCxnSpPr>
            <a:cxnSpLocks/>
          </p:cNvCxnSpPr>
          <p:nvPr/>
        </p:nvCxnSpPr>
        <p:spPr>
          <a:xfrm>
            <a:off x="9846299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2641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BFED97B-F657-801A-B6F1-65ADA5EF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21" y="2737407"/>
            <a:ext cx="5618799" cy="34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4143DA1-AEEE-0C4C-BBFC-4FC6B19104B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일반블록 개수  평균 증감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9462" y="1724978"/>
            <a:ext cx="4065537" cy="959554"/>
            <a:chOff x="670560" y="1824834"/>
            <a:chExt cx="4065537" cy="959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8057"/>
              <a:ext cx="406553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일반블록은 최대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개에서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배치 가능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챕터별 평균값이 점차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 근사하게 나옴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개인 스테이지의 빈도가 늘고 있음을 알 수 있음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2769238"/>
            <a:ext cx="3765774" cy="590770"/>
            <a:chOff x="660832" y="3010102"/>
            <a:chExt cx="3765774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76577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444830"/>
            <a:ext cx="4689104" cy="2432295"/>
            <a:chOff x="660832" y="3010102"/>
            <a:chExt cx="4689104" cy="24322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18739"/>
              <a:ext cx="4689104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101188-FFB3-33A4-73E1-F10DDCFA579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2749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82530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1603664" cy="769442"/>
            <a:chOff x="670560" y="1824834"/>
            <a:chExt cx="1603664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317277"/>
              <a:ext cx="75052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813C8B-DC64-B3BC-A689-A374CAC3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6" y="2734528"/>
            <a:ext cx="5618799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4B34EE12-9759-153D-EC97-5C8E6C531E8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환경요소개수  평균 증감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609462" y="2791157"/>
            <a:ext cx="4115229" cy="1140131"/>
            <a:chOff x="670560" y="3010102"/>
            <a:chExt cx="4115229" cy="11401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70560" y="3319236"/>
              <a:ext cx="411522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땅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 등을 이용해 조작 가능한 구역을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동굴</a:t>
              </a: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열쇠 등을 이용해 진행방향을 유도하기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사과를 이용해 이동횟수를 충전시켜 난이도 감소시키기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각기 목적이 다른 요소의 조합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4038404"/>
            <a:ext cx="4859022" cy="2067042"/>
            <a:chOff x="660832" y="3010102"/>
            <a:chExt cx="4859022" cy="206704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22818"/>
              <a:ext cx="4859022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조작 구역을 통해 특정 특수 아이템 생성 및 사용을 유도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분할시켜 특정 구간의 블록 파괴의 난이도 상승을 유도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 요소를 이용해 이동횟수 레벨디자인 설계의 다양화 가능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맵 확장이 아닌 새로운 구역으로 이동하며 맵을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4FF7F5-F9BD-BA03-209B-F5B7C7068457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7B378D-D27A-F414-2242-0F099FCD867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24574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3196709" cy="584776"/>
            <a:chOff x="670560" y="1824834"/>
            <a:chExt cx="3196709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2611"/>
              <a:ext cx="319670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조작에 직접적으로 방해를 하는 요소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2488252"/>
            <a:ext cx="4600940" cy="1143454"/>
            <a:chOff x="660832" y="3010102"/>
            <a:chExt cx="4600940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60094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장애물을 아래쪽보다 위쪽 많이 배치하여 파괴 난이도를 상승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C38CE1-42C0-7D0B-8737-B6DEAA400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7" y="2741095"/>
            <a:ext cx="5618800" cy="34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">
            <a:extLst>
              <a:ext uri="{FF2B5EF4-FFF2-40B4-BE49-F238E27FC236}">
                <a16:creationId xmlns:a16="http://schemas.microsoft.com/office/drawing/2014/main" id="{20B14A32-4126-B09B-F339-B4D1CD993624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 별 평균 장애물 증감 분석차트 </a:t>
            </a:r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&amp;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추세선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3811905"/>
            <a:ext cx="4629794" cy="2253218"/>
            <a:chOff x="660832" y="3010102"/>
            <a:chExt cx="4629794" cy="2253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4328"/>
              <a:ext cx="4629794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같은 클리어 목표의 스테이지에 장애물을 다양화하여 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새로운 플레이 경험 제시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조건을 걸어 특정 아이템을 제작하도록 유도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1DEA3F-154E-3C68-16FA-8064D55F6437}"/>
              </a:ext>
            </a:extLst>
          </p:cNvPr>
          <p:cNvGrpSpPr/>
          <p:nvPr/>
        </p:nvGrpSpPr>
        <p:grpSpPr>
          <a:xfrm>
            <a:off x="7095810" y="1879488"/>
            <a:ext cx="2747947" cy="497991"/>
            <a:chOff x="4938432" y="261162"/>
            <a:chExt cx="2747947" cy="4979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609" y="265607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255" y="263510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652" y="261162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212" y="261364"/>
              <a:ext cx="473891" cy="49758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6DE251F-AFB0-161A-D3F3-74D47BC6F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432" y="267398"/>
              <a:ext cx="385066" cy="485518"/>
            </a:xfrm>
            <a:prstGeom prst="rect">
              <a:avLst/>
            </a:prstGeom>
          </p:spPr>
        </p:pic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F08FC85-E6D3-76E4-E1F4-BA5A8E3EB63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5665</TotalTime>
  <Words>2197</Words>
  <Application>Microsoft Office PowerPoint</Application>
  <PresentationFormat>와이드스크린</PresentationFormat>
  <Paragraphs>347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Noto Sans KR ExtraBold</vt:lpstr>
      <vt:lpstr>Pretendard SemiBold</vt:lpstr>
      <vt:lpstr>에스코어 드림 4 Regular</vt:lpstr>
      <vt:lpstr>Pretendard Variable ExtraBold</vt:lpstr>
      <vt:lpstr>Pretendard Variable</vt:lpstr>
      <vt:lpstr>Noto Sans KR SemiBold</vt:lpstr>
      <vt:lpstr>Pretendard Variable Medium</vt:lpstr>
      <vt:lpstr>에스코어 드림 6 Bold</vt:lpstr>
      <vt:lpstr>에스코어 드림 2 ExtraLight</vt:lpstr>
      <vt:lpstr>Arial</vt:lpstr>
      <vt:lpstr>맑은 고딕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82</cp:revision>
  <cp:lastPrinted>2025-04-18T17:42:18Z</cp:lastPrinted>
  <dcterms:created xsi:type="dcterms:W3CDTF">2025-03-14T08:56:19Z</dcterms:created>
  <dcterms:modified xsi:type="dcterms:W3CDTF">2025-04-19T15:45:18Z</dcterms:modified>
</cp:coreProperties>
</file>